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819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CD83D0F6-F9BA-4F14-B67D-F8D16B246FCC}" name="ARTIK 교육 키트 소개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4507"/>
    <p:restoredTop sz="91851"/>
  </p:normalViewPr>
  <p:slideViewPr>
    <p:cSldViewPr>
      <p:cViewPr>
        <p:scale>
          <a:sx n="90" d="100"/>
          <a:sy n="90" d="100"/>
        </p:scale>
        <p:origin x="1884" y="114"/>
      </p:cViewPr>
      <p:guideLst>
        <p:guide orient="horz" pos="2159"/>
        <p:guide pos="2878"/>
      </p:guideLst>
    </p:cSldViewPr>
  </p:slideViewPr>
  <p:outlineViewPr>
    <p:cViewPr>
      <p:scale>
        <a:sx n="33" d="100"/>
        <a:sy n="33" d="100"/>
      </p:scale>
      <p:origin x="0" y="1352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3120" y="84"/>
      </p:cViewPr>
      <p:guideLst>
        <p:guide orient="horz" pos="3127"/>
        <p:guide pos="2140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58" tIns="47779" rIns="95558" bIns="47779"/>
          <a:lstStyle>
            <a:lvl1pPr algn="l">
              <a:defRPr sz="13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58" tIns="47779" rIns="95558" bIns="47779"/>
          <a:lstStyle>
            <a:lvl1pPr algn="r">
              <a:defRPr sz="1300"/>
            </a:lvl1pPr>
          </a:lstStyle>
          <a:p>
            <a:pPr lvl="0">
              <a:defRPr lang="ko-KR" altLang="en-US"/>
            </a:pPr>
            <a:fld id="{99E3F67C-18C6-4B13-A72F-83EAAB7E0202}" type="datetime1">
              <a:rPr lang="ko-KR" altLang="en-US"/>
              <a:pPr lvl="0">
                <a:defRPr lang="ko-KR" altLang="en-US"/>
              </a:pPr>
              <a:t>2020-08-20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8" tIns="47779" rIns="95558" bIns="47779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58" tIns="47779" rIns="95558" bIns="47779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58" tIns="47779" rIns="95558" bIns="47779" anchor="b"/>
          <a:lstStyle>
            <a:lvl1pPr algn="l">
              <a:defRPr sz="13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58" tIns="47779" rIns="95558" bIns="47779" anchor="b"/>
          <a:lstStyle>
            <a:lvl1pPr algn="r">
              <a:defRPr sz="1300"/>
            </a:lvl1pPr>
          </a:lstStyle>
          <a:p>
            <a:pPr lvl="0">
              <a:defRPr lang="ko-KR" altLang="en-US"/>
            </a:pPr>
            <a:fld id="{9A728CAD-2C59-4DFF-A088-477E0F0281F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 b="1"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643710"/>
            <a:ext cx="2133600" cy="476250"/>
          </a:xfrm>
          <a:ln/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0773E7B7-9464-4F47-A6B8-52C2F2DAF3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2E6F3-DA07-4CBD-8E3D-06FB7CC6AF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46692-24E9-4674-B93B-576E2BFF91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 descr="마스터 텍스트 스타일을 편집합니다&#10;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1757162"/>
          </a:xfrm>
          <a:prstGeom prst="rect">
            <a:avLst/>
          </a:prstGeom>
          <a:noFill/>
          <a:ln w="3175" cap="sq">
            <a:noFill/>
            <a:miter lim="800000"/>
          </a:ln>
        </p:spPr>
        <p:txBody>
          <a:bodyPr wrap="square" lIns="252000" tIns="180000" rIns="180000" bIns="216000">
            <a:spAutoFit/>
          </a:bodyPr>
          <a:lstStyle>
            <a:lvl1pPr>
              <a:buSzPct val="11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buSzPct val="110000"/>
              <a:buFont typeface="맑은 고딕" pitchFamily="50" charset="-127"/>
              <a:buChar char="-"/>
              <a:defRPr sz="1600" b="0">
                <a:latin typeface="+mn-ea"/>
                <a:ea typeface="+mn-ea"/>
              </a:defRPr>
            </a:lvl2pPr>
            <a:lvl3pPr>
              <a:buSzPct val="110000"/>
              <a:buFont typeface="Arial" pitchFamily="34" charset="0"/>
              <a:buChar char="•"/>
              <a:defRPr sz="1400" b="0">
                <a:latin typeface="+mn-ea"/>
                <a:ea typeface="+mn-ea"/>
              </a:defRPr>
            </a:lvl3pPr>
            <a:lvl4pPr>
              <a:buSzPct val="110000"/>
              <a:buFont typeface="맑은 고딕" pitchFamily="50" charset="-127"/>
              <a:buChar char="-"/>
              <a:defRPr b="0">
                <a:latin typeface="+mn-ea"/>
                <a:ea typeface="+mn-ea"/>
              </a:defRPr>
            </a:lvl4pPr>
            <a:lvl5pPr>
              <a:buSzPct val="110000"/>
              <a:buFont typeface="맑은 고딕" pitchFamily="50" charset="-127"/>
              <a:buChar char="-"/>
              <a:defRPr b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46692-24E9-4674-B93B-576E2BFF91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3349B-15B6-4A26-9046-596EF77ABF4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ABDD7-8F80-41E7-A756-A5EBDE4F17F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14282" y="1000108"/>
            <a:ext cx="4281518" cy="5643602"/>
          </a:xfrm>
        </p:spPr>
        <p:txBody>
          <a:bodyPr/>
          <a:lstStyle>
            <a:lvl1pPr>
              <a:buFont typeface="맑은 고딕" pitchFamily="50" charset="-127"/>
              <a:buChar char="■"/>
              <a:defRPr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271463" indent="185738">
              <a:buFont typeface="Arial" pitchFamily="34" charset="0"/>
              <a:buChar char="•"/>
              <a:defRPr sz="1200">
                <a:latin typeface="맑은 고딕" pitchFamily="50" charset="-127"/>
                <a:ea typeface="맑은 고딕" pitchFamily="50" charset="-127"/>
              </a:defRPr>
            </a:lvl2pPr>
            <a:lvl3pPr marL="712788" indent="-169863">
              <a:defRPr sz="1200">
                <a:latin typeface="맑은 고딕" pitchFamily="50" charset="-127"/>
                <a:ea typeface="맑은 고딕" pitchFamily="50" charset="-127"/>
              </a:defRPr>
            </a:lvl3pPr>
            <a:lvl4pPr marL="984250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5225" indent="-180975">
              <a:defRPr sz="11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0108"/>
            <a:ext cx="4281518" cy="5643602"/>
          </a:xfrm>
        </p:spPr>
        <p:txBody>
          <a:bodyPr/>
          <a:lstStyle>
            <a:lvl1pPr>
              <a:buFont typeface="맑은 고딕" pitchFamily="50" charset="-127"/>
              <a:buChar char="■"/>
              <a:defRPr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2438" indent="-180975">
              <a:buFont typeface="Arial" pitchFamily="34" charset="0"/>
              <a:buChar char="•"/>
              <a:defRPr sz="1200">
                <a:latin typeface="맑은 고딕" pitchFamily="50" charset="-127"/>
                <a:ea typeface="맑은 고딕" pitchFamily="50" charset="-127"/>
              </a:defRPr>
            </a:lvl2pPr>
            <a:lvl3pPr marL="712788" indent="-169863">
              <a:defRPr sz="1200">
                <a:latin typeface="맑은 고딕" pitchFamily="50" charset="-127"/>
                <a:ea typeface="맑은 고딕" pitchFamily="50" charset="-127"/>
              </a:defRPr>
            </a:lvl3pPr>
            <a:lvl4pPr marL="984250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5225" indent="-180975">
              <a:defRPr sz="11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B5B0E-B2EE-4026-91D2-3F0A73BA2D7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9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5677" y="173813"/>
            <a:ext cx="774180" cy="374867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B5B0E-B2EE-4026-91D2-3F0A73BA2D7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ECE75-D41B-41E3-9609-5B0132B1CEB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3349B-15B6-4A26-9046-596EF77ABF4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CA875-A60D-48A2-85C4-4C78FC439CE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435A5-4FF9-43F7-8351-FC32E31C4C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theme" Target="../theme/theme1.xml"  /><Relationship Id="rId24" Type="http://schemas.openxmlformats.org/officeDocument/2006/relationships/image" Target="../media/image2.png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754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04050" y="6525344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1"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66BCB61B-2C49-4EA3-8216-15EA9905C6BA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75493" name="Rectangle 5"/>
          <p:cNvSpPr>
            <a:spLocks noChangeArrowheads="1"/>
          </p:cNvSpPr>
          <p:nvPr/>
        </p:nvSpPr>
        <p:spPr bwMode="auto">
          <a:xfrm>
            <a:off x="0" y="-11113"/>
            <a:ext cx="9142413" cy="790576"/>
          </a:xfrm>
          <a:prstGeom prst="rect">
            <a:avLst/>
          </a:prstGeom>
          <a:gradFill rotWithShape="1">
            <a:gsLst>
              <a:gs pos="0">
                <a:srgbClr val="284F9E"/>
              </a:gs>
              <a:gs pos="100000">
                <a:srgbClr val="284F9E">
                  <a:gamma/>
                  <a:tint val="82353"/>
                  <a:invGamma/>
                </a:srgbClr>
              </a:gs>
            </a:gsLst>
            <a:lin ang="189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525344"/>
            <a:ext cx="899592" cy="2648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3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3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3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image" Target="../media/image3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683568" y="2130425"/>
            <a:ext cx="7772400" cy="1946647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컨볼루션 신경망(</a:t>
            </a:r>
            <a:r>
              <a:rPr lang="en-US" altLang="ko-KR"/>
              <a:t>CNN</a:t>
            </a:r>
            <a:r>
              <a:rPr lang="ko-KR" altLang="en-US"/>
              <a:t>) 구현</a:t>
            </a:r>
            <a:br>
              <a:rPr lang="en-US" altLang="ko-KR" sz="1800"/>
            </a:br>
            <a:br>
              <a:rPr lang="en-US" altLang="ko-KR" sz="1800"/>
            </a:br>
            <a:r>
              <a:rPr lang="en-US" altLang="ko-KR" sz="1800"/>
              <a:t>20</a:t>
            </a:r>
            <a:r>
              <a:rPr lang="ko-KR" altLang="en-US" sz="1800"/>
              <a:t>20</a:t>
            </a:r>
            <a:r>
              <a:rPr lang="en-US" altLang="ko-KR" sz="1800"/>
              <a:t>.</a:t>
            </a:r>
            <a:r>
              <a:rPr lang="ko-KR" altLang="en-US" sz="1800"/>
              <a:t> 08</a:t>
            </a:r>
            <a:r>
              <a:rPr lang="en-US" altLang="ko-KR" sz="1800"/>
              <a:t>. </a:t>
            </a:r>
            <a:r>
              <a:rPr lang="ko-KR" altLang="en-US" sz="1800"/>
              <a:t>21</a:t>
            </a:r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im2col &amp; col2im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10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im2col &amp; col2im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11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pic>
        <p:nvPicPr>
          <p:cNvPr id="112" name=""/>
          <p:cNvPicPr>
            <a:picLocks noChangeAspect="1"/>
          </p:cNvPicPr>
          <p:nvPr/>
        </p:nvPicPr>
        <p:blipFill rotWithShape="1">
          <a:blip r:embed="rId2"/>
          <a:srcRect l="17710" t="28300" r="43700" b="41600"/>
          <a:stretch>
            <a:fillRect/>
          </a:stretch>
        </p:blipFill>
        <p:spPr>
          <a:xfrm>
            <a:off x="1124616" y="1304764"/>
            <a:ext cx="6894766" cy="3025254"/>
          </a:xfrm>
          <a:prstGeom prst="rect">
            <a:avLst/>
          </a:prstGeom>
        </p:spPr>
      </p:pic>
      <p:sp>
        <p:nvSpPr>
          <p:cNvPr id="113" name=""/>
          <p:cNvSpPr/>
          <p:nvPr/>
        </p:nvSpPr>
        <p:spPr>
          <a:xfrm>
            <a:off x="1943708" y="3969060"/>
            <a:ext cx="2052228" cy="792088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필터(4자원 텐서)</a:t>
            </a:r>
            <a:endParaRPr lang="ko-KR" altLang="en-US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5904148" y="3429000"/>
            <a:ext cx="1800200" cy="936104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이미지(행렬)</a:t>
            </a:r>
            <a:endParaRPr lang="ko-KR" altLang="en-US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im2col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12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113" name=""/>
          <p:cNvSpPr/>
          <p:nvPr/>
        </p:nvSpPr>
        <p:spPr>
          <a:xfrm>
            <a:off x="2267744" y="1376772"/>
            <a:ext cx="4608512" cy="8280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이미지를 행렬로 변화시키는 알고리즘</a:t>
            </a:r>
            <a:endParaRPr lang="ko-KR" altLang="en-US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2"/>
          <a:srcRect l="24010" t="39500" r="48430" b="22700"/>
          <a:stretch>
            <a:fillRect/>
          </a:stretch>
        </p:blipFill>
        <p:spPr>
          <a:xfrm>
            <a:off x="2519772" y="2458950"/>
            <a:ext cx="4104455" cy="3166294"/>
          </a:xfrm>
          <a:prstGeom prst="rect">
            <a:avLst/>
          </a:prstGeom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rcRect l="17320" t="36700" r="42910" b="31800"/>
          <a:stretch>
            <a:fillRect/>
          </a:stretch>
        </p:blipFill>
        <p:spPr>
          <a:xfrm>
            <a:off x="2195736" y="2091430"/>
            <a:ext cx="4968552" cy="2235609"/>
          </a:xfrm>
          <a:prstGeom prst="rect">
            <a:avLst/>
          </a:prstGeom>
        </p:spPr>
      </p:pic>
      <p:pic>
        <p:nvPicPr>
          <p:cNvPr id="116" name=""/>
          <p:cNvPicPr>
            <a:picLocks noChangeAspect="1"/>
          </p:cNvPicPr>
          <p:nvPr/>
        </p:nvPicPr>
        <p:blipFill rotWithShape="1">
          <a:blip r:embed="rId4"/>
          <a:srcRect l="23620" t="50000" r="42910" b="26200"/>
          <a:stretch>
            <a:fillRect/>
          </a:stretch>
        </p:blipFill>
        <p:spPr>
          <a:xfrm>
            <a:off x="2285746" y="4228289"/>
            <a:ext cx="4572508" cy="182900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ldLvl="0" animBg="1" autoUpdateAnimBg="1"/>
      <p:bldP spid="116" grpId="1" bldLvl="0" animBg="1" autoUpdate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im2col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13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113" name=""/>
          <p:cNvSpPr/>
          <p:nvPr/>
        </p:nvSpPr>
        <p:spPr>
          <a:xfrm>
            <a:off x="1259632" y="3897052"/>
            <a:ext cx="6372708" cy="8280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필터(</a:t>
            </a:r>
            <a:r>
              <a:rPr lang="en-US" altLang="ko-KR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M,CF_hF_w</a:t>
            </a: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) </a:t>
            </a:r>
            <a:r>
              <a:rPr lang="en-US" altLang="ko-KR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X</a:t>
            </a: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이미지</a:t>
            </a:r>
            <a:r>
              <a:rPr lang="en-US" altLang="ko-KR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(CF_hF_w,BO_hO_w)</a:t>
            </a:r>
            <a:endParaRPr lang="en-US" altLang="ko-KR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=</a:t>
            </a: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컨볼루션층의 출력(</a:t>
            </a:r>
            <a:r>
              <a:rPr lang="en-US" altLang="ko-KR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M,BO_hO_w</a:t>
            </a: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)</a:t>
            </a:r>
            <a:endParaRPr lang="ko-KR" altLang="en-US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rcRect l="23620" t="38800" r="25190" b="43700"/>
          <a:stretch>
            <a:fillRect/>
          </a:stretch>
        </p:blipFill>
        <p:spPr>
          <a:xfrm>
            <a:off x="359532" y="1881520"/>
            <a:ext cx="8046894" cy="154747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im2col</a:t>
            </a:r>
            <a:r>
              <a:rPr lang="ko-KR" altLang="en-US"/>
              <a:t> 예시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14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pic>
        <p:nvPicPr>
          <p:cNvPr id="117" name=""/>
          <p:cNvPicPr>
            <a:picLocks noChangeAspect="1"/>
          </p:cNvPicPr>
          <p:nvPr/>
        </p:nvPicPr>
        <p:blipFill rotWithShape="1">
          <a:blip r:embed="rId2"/>
          <a:srcRect l="18500" t="64030" r="60630" b="26900"/>
          <a:stretch>
            <a:fillRect/>
          </a:stretch>
        </p:blipFill>
        <p:spPr>
          <a:xfrm>
            <a:off x="0" y="5301208"/>
            <a:ext cx="3636404" cy="888551"/>
          </a:xfrm>
          <a:prstGeom prst="rect">
            <a:avLst/>
          </a:prstGeom>
        </p:spPr>
      </p:pic>
      <p:pic>
        <p:nvPicPr>
          <p:cNvPr id="118" name=""/>
          <p:cNvPicPr>
            <a:picLocks noChangeAspect="1"/>
          </p:cNvPicPr>
          <p:nvPr/>
        </p:nvPicPr>
        <p:blipFill rotWithShape="1">
          <a:blip r:embed="rId3"/>
          <a:srcRect l="18890" t="26200" r="24410" b="26200"/>
          <a:stretch>
            <a:fillRect/>
          </a:stretch>
        </p:blipFill>
        <p:spPr>
          <a:xfrm>
            <a:off x="0" y="803187"/>
            <a:ext cx="9144000" cy="431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col2im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15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113" name=""/>
          <p:cNvSpPr/>
          <p:nvPr/>
        </p:nvSpPr>
        <p:spPr>
          <a:xfrm>
            <a:off x="2267744" y="1376772"/>
            <a:ext cx="4608512" cy="8280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행렬를 이미지로 변화시키는 알고리즘</a:t>
            </a:r>
            <a:endParaRPr lang="ko-KR" altLang="en-US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17" name=""/>
          <p:cNvPicPr>
            <a:picLocks noChangeAspect="1"/>
          </p:cNvPicPr>
          <p:nvPr/>
        </p:nvPicPr>
        <p:blipFill rotWithShape="1">
          <a:blip r:embed="rId2"/>
          <a:srcRect l="18110" t="25500" r="63390" b="36000"/>
          <a:stretch>
            <a:fillRect/>
          </a:stretch>
        </p:blipFill>
        <p:spPr>
          <a:xfrm>
            <a:off x="1292690" y="2366881"/>
            <a:ext cx="2415213" cy="2826314"/>
          </a:xfrm>
          <a:prstGeom prst="rect">
            <a:avLst/>
          </a:prstGeom>
        </p:spPr>
      </p:pic>
      <p:pic>
        <p:nvPicPr>
          <p:cNvPr id="118" name=""/>
          <p:cNvPicPr>
            <a:picLocks noChangeAspect="1"/>
          </p:cNvPicPr>
          <p:nvPr/>
        </p:nvPicPr>
        <p:blipFill rotWithShape="1">
          <a:blip r:embed="rId3"/>
          <a:srcRect l="25190" t="31800" r="54720" b="29000"/>
          <a:stretch>
            <a:fillRect/>
          </a:stretch>
        </p:blipFill>
        <p:spPr>
          <a:xfrm>
            <a:off x="5713198" y="2312876"/>
            <a:ext cx="2459201" cy="2700300"/>
          </a:xfrm>
          <a:prstGeom prst="rect">
            <a:avLst/>
          </a:prstGeom>
        </p:spPr>
      </p:pic>
      <p:sp>
        <p:nvSpPr>
          <p:cNvPr id="119" name=""/>
          <p:cNvSpPr/>
          <p:nvPr/>
        </p:nvSpPr>
        <p:spPr>
          <a:xfrm>
            <a:off x="4283968" y="3104964"/>
            <a:ext cx="1260140" cy="756084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20" name=""/>
          <p:cNvPicPr>
            <a:picLocks noChangeAspect="1"/>
          </p:cNvPicPr>
          <p:nvPr/>
        </p:nvPicPr>
        <p:blipFill rotWithShape="1">
          <a:blip r:embed="rId4"/>
          <a:srcRect l="23230" t="40900" r="26380" b="26200"/>
          <a:stretch>
            <a:fillRect/>
          </a:stretch>
        </p:blipFill>
        <p:spPr>
          <a:xfrm>
            <a:off x="1061864" y="2420888"/>
            <a:ext cx="7020272" cy="257775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 autoUpdate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col2im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16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pic>
        <p:nvPicPr>
          <p:cNvPr id="121" name=""/>
          <p:cNvPicPr>
            <a:picLocks noChangeAspect="1"/>
          </p:cNvPicPr>
          <p:nvPr/>
        </p:nvPicPr>
        <p:blipFill rotWithShape="1">
          <a:blip r:embed="rId2"/>
          <a:srcRect l="19100" t="26900" r="19680" b="28300"/>
          <a:stretch>
            <a:fillRect/>
          </a:stretch>
        </p:blipFill>
        <p:spPr>
          <a:xfrm>
            <a:off x="0" y="800708"/>
            <a:ext cx="9144000" cy="3763862"/>
          </a:xfrm>
          <a:prstGeom prst="rect">
            <a:avLst/>
          </a:prstGeom>
        </p:spPr>
      </p:pic>
      <p:pic>
        <p:nvPicPr>
          <p:cNvPr id="122" name=""/>
          <p:cNvPicPr>
            <a:picLocks noChangeAspect="1"/>
          </p:cNvPicPr>
          <p:nvPr/>
        </p:nvPicPr>
        <p:blipFill rotWithShape="1">
          <a:blip r:embed="rId2"/>
          <a:srcRect l="18500" t="72410" r="72440" b="19900"/>
          <a:stretch>
            <a:fillRect/>
          </a:stretch>
        </p:blipFill>
        <p:spPr>
          <a:xfrm>
            <a:off x="0" y="4869159"/>
            <a:ext cx="2447764" cy="116908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컨볼루션 신경망 구현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17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컨볼루션 신경망 구현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18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1" name=""/>
          <p:cNvSpPr/>
          <p:nvPr/>
        </p:nvSpPr>
        <p:spPr>
          <a:xfrm>
            <a:off x="1583667" y="1088740"/>
            <a:ext cx="5976664" cy="122413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손글씨 숫자 데이터를 불러옴</a:t>
            </a:r>
            <a:endParaRPr lang="ko-KR" altLang="en-US" sz="26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66" name=""/>
          <p:cNvPicPr>
            <a:picLocks noChangeAspect="1"/>
          </p:cNvPicPr>
          <p:nvPr/>
        </p:nvPicPr>
        <p:blipFill rotWithShape="1">
          <a:blip r:embed="rId2"/>
          <a:srcRect l="18890" t="81500" r="68110" b="12200"/>
          <a:stretch>
            <a:fillRect/>
          </a:stretch>
        </p:blipFill>
        <p:spPr>
          <a:xfrm>
            <a:off x="1907704" y="2816932"/>
            <a:ext cx="2808311" cy="765903"/>
          </a:xfrm>
          <a:prstGeom prst="rect">
            <a:avLst/>
          </a:prstGeom>
        </p:spPr>
      </p:pic>
      <p:pic>
        <p:nvPicPr>
          <p:cNvPr id="267" name=""/>
          <p:cNvPicPr>
            <a:picLocks noChangeAspect="1"/>
          </p:cNvPicPr>
          <p:nvPr/>
        </p:nvPicPr>
        <p:blipFill rotWithShape="1">
          <a:blip r:embed="rId3"/>
          <a:srcRect l="25590" t="40200" r="22440" b="50000"/>
          <a:stretch>
            <a:fillRect/>
          </a:stretch>
        </p:blipFill>
        <p:spPr>
          <a:xfrm>
            <a:off x="575556" y="4653136"/>
            <a:ext cx="5760640" cy="610977"/>
          </a:xfrm>
          <a:prstGeom prst="rect">
            <a:avLst/>
          </a:prstGeom>
        </p:spPr>
      </p:pic>
      <p:sp>
        <p:nvSpPr>
          <p:cNvPr id="268" name=""/>
          <p:cNvSpPr/>
          <p:nvPr/>
        </p:nvSpPr>
        <p:spPr>
          <a:xfrm rot="5412788">
            <a:off x="2791742" y="3951991"/>
            <a:ext cx="1044116" cy="504056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69" name=""/>
          <p:cNvPicPr>
            <a:picLocks noChangeAspect="1"/>
          </p:cNvPicPr>
          <p:nvPr/>
        </p:nvPicPr>
        <p:blipFill rotWithShape="1">
          <a:blip r:embed="rId4"/>
          <a:srcRect l="24010" t="34600" r="32280" b="26200"/>
          <a:stretch>
            <a:fillRect/>
          </a:stretch>
        </p:blipFill>
        <p:spPr>
          <a:xfrm>
            <a:off x="665566" y="1458186"/>
            <a:ext cx="7812867" cy="3941627"/>
          </a:xfrm>
          <a:prstGeom prst="rect">
            <a:avLst/>
          </a:prstGeom>
        </p:spPr>
      </p:pic>
      <p:grpSp>
        <p:nvGrpSpPr>
          <p:cNvPr id="264" name=""/>
          <p:cNvGrpSpPr/>
          <p:nvPr/>
        </p:nvGrpSpPr>
        <p:grpSpPr>
          <a:xfrm rot="0">
            <a:off x="3005825" y="914721"/>
            <a:ext cx="3042338" cy="3486387"/>
            <a:chOff x="2303748" y="1346768"/>
            <a:chExt cx="3060340" cy="3666407"/>
          </a:xfrm>
        </p:grpSpPr>
        <p:pic>
          <p:nvPicPr>
            <p:cNvPr id="262" name=""/>
            <p:cNvPicPr>
              <a:picLocks noChangeAspect="1"/>
            </p:cNvPicPr>
            <p:nvPr/>
          </p:nvPicPr>
          <p:blipFill rotWithShape="1">
            <a:blip r:embed="rId5"/>
            <a:srcRect l="19290" t="43000" r="61810" b="24800"/>
            <a:stretch>
              <a:fillRect/>
            </a:stretch>
          </p:blipFill>
          <p:spPr>
            <a:xfrm>
              <a:off x="2303748" y="1346768"/>
              <a:ext cx="3060340" cy="2932826"/>
            </a:xfrm>
            <a:prstGeom prst="rect">
              <a:avLst/>
            </a:prstGeom>
          </p:spPr>
        </p:pic>
        <p:sp>
          <p:nvSpPr>
            <p:cNvPr id="263" name=""/>
            <p:cNvSpPr/>
            <p:nvPr/>
          </p:nvSpPr>
          <p:spPr>
            <a:xfrm>
              <a:off x="3059832" y="4365104"/>
              <a:ext cx="1872208" cy="64807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6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64개 픽셀</a:t>
              </a:r>
              <a:endParaRPr lang="ko-KR" altLang="en-US" sz="1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bldLvl="0" animBg="1" autoUpdateAnimBg="1"/>
      <p:bldP spid="264" grpId="1" bldLvl="0" animBg="1" autoUpdateAnimBg="1"/>
      <p:bldP spid="266" grpId="2" bldLvl="0" animBg="1" autoUpdateAnimBg="1"/>
      <p:bldP spid="267" grpId="3" bldLvl="0" animBg="1" autoUpdateAnimBg="1"/>
      <p:bldP spid="268" grpId="4" bldLvl="0" animBg="1" autoUpdateAnimBg="1"/>
      <p:bldP spid="269" grpId="5" bldLvl="0" animBg="1" autoUpdate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컨볼루션 신경망 구현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 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19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273" name=""/>
          <p:cNvGrpSpPr/>
          <p:nvPr/>
        </p:nvGrpSpPr>
        <p:grpSpPr>
          <a:xfrm rot="0">
            <a:off x="467544" y="1088740"/>
            <a:ext cx="7776864" cy="2664296"/>
            <a:chOff x="467544" y="2168860"/>
            <a:chExt cx="7776864" cy="2664296"/>
          </a:xfrm>
        </p:grpSpPr>
        <p:sp>
          <p:nvSpPr>
            <p:cNvPr id="263" name=""/>
            <p:cNvSpPr/>
            <p:nvPr/>
          </p:nvSpPr>
          <p:spPr>
            <a:xfrm>
              <a:off x="467544" y="2168860"/>
              <a:ext cx="1044116" cy="26282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6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입력층</a:t>
              </a:r>
              <a:endParaRPr lang="ko-KR" altLang="en-US" sz="1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64" name=""/>
            <p:cNvSpPr/>
            <p:nvPr/>
          </p:nvSpPr>
          <p:spPr>
            <a:xfrm>
              <a:off x="2087724" y="2168860"/>
              <a:ext cx="1044116" cy="26282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컨볼루션층</a:t>
              </a:r>
              <a:endPara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65" name=""/>
            <p:cNvSpPr/>
            <p:nvPr/>
          </p:nvSpPr>
          <p:spPr>
            <a:xfrm>
              <a:off x="3815915" y="2168860"/>
              <a:ext cx="1044116" cy="26282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9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풀링층</a:t>
              </a:r>
              <a:endPara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66" name=""/>
            <p:cNvSpPr/>
            <p:nvPr/>
          </p:nvSpPr>
          <p:spPr>
            <a:xfrm>
              <a:off x="5472100" y="2168860"/>
              <a:ext cx="1044116" cy="26282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9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전결합</a:t>
              </a:r>
              <a:endPara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9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은닉층</a:t>
              </a:r>
              <a:endPara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67" name=""/>
            <p:cNvSpPr/>
            <p:nvPr/>
          </p:nvSpPr>
          <p:spPr>
            <a:xfrm>
              <a:off x="7200292" y="2204864"/>
              <a:ext cx="1044116" cy="26282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9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전결합</a:t>
              </a:r>
              <a:endPara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9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출력층</a:t>
              </a:r>
              <a:endPara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68" name=""/>
            <p:cNvSpPr/>
            <p:nvPr/>
          </p:nvSpPr>
          <p:spPr>
            <a:xfrm>
              <a:off x="1619672" y="3212976"/>
              <a:ext cx="432048" cy="468052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69" name=""/>
            <p:cNvSpPr/>
            <p:nvPr/>
          </p:nvSpPr>
          <p:spPr>
            <a:xfrm>
              <a:off x="3311860" y="3194974"/>
              <a:ext cx="432048" cy="468052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70" name=""/>
            <p:cNvSpPr/>
            <p:nvPr/>
          </p:nvSpPr>
          <p:spPr>
            <a:xfrm>
              <a:off x="5004048" y="3194974"/>
              <a:ext cx="432048" cy="468052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71" name=""/>
            <p:cNvSpPr/>
            <p:nvPr/>
          </p:nvSpPr>
          <p:spPr>
            <a:xfrm>
              <a:off x="6696236" y="3194974"/>
              <a:ext cx="432048" cy="468052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72" name=""/>
          <p:cNvSpPr/>
          <p:nvPr/>
        </p:nvSpPr>
        <p:spPr>
          <a:xfrm>
            <a:off x="2447764" y="3933056"/>
            <a:ext cx="3996444" cy="24842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컨볼루션 활성화 함수:</a:t>
            </a:r>
            <a:r>
              <a:rPr lang="en-US" altLang="ko-KR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ReLU</a:t>
            </a:r>
            <a:endParaRPr lang="en-US" altLang="ko-KR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은닉층 활성화 함수:</a:t>
            </a:r>
            <a:r>
              <a:rPr lang="en-US" altLang="ko-KR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ReLU</a:t>
            </a:r>
            <a:endParaRPr lang="en-US" altLang="ko-KR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출력층 활성화 함수:소포트맥스함수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손실함수:교차 엔트로피오차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최적화 알고리즘:아다그라드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배치사이즈:8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컨볼루션 신경망의 개요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3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CNN</a:t>
            </a:r>
            <a:r>
              <a:rPr lang="ko-KR" altLang="en-US"/>
              <a:t> </a:t>
            </a:r>
            <a:r>
              <a:rPr lang="en-US" altLang="ko-KR"/>
              <a:t>code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 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20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74" name=""/>
          <p:cNvPicPr>
            <a:picLocks noChangeAspect="1"/>
          </p:cNvPicPr>
          <p:nvPr/>
        </p:nvPicPr>
        <p:blipFill rotWithShape="1">
          <a:blip r:embed="rId2"/>
          <a:srcRect l="59450" t="54200" r="7080" b="18620"/>
          <a:stretch>
            <a:fillRect/>
          </a:stretch>
        </p:blipFill>
        <p:spPr>
          <a:xfrm>
            <a:off x="0" y="1340768"/>
            <a:ext cx="9144000" cy="417646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data setting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 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21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76" name=""/>
          <p:cNvPicPr>
            <a:picLocks noChangeAspect="1"/>
          </p:cNvPicPr>
          <p:nvPr/>
        </p:nvPicPr>
        <p:blipFill rotWithShape="1">
          <a:blip r:embed="rId2"/>
          <a:srcRect l="59680" t="74500" r="9050" b="17100"/>
          <a:stretch>
            <a:fillRect/>
          </a:stretch>
        </p:blipFill>
        <p:spPr>
          <a:xfrm>
            <a:off x="0" y="895078"/>
            <a:ext cx="9144000" cy="1381793"/>
          </a:xfrm>
          <a:prstGeom prst="rect">
            <a:avLst/>
          </a:prstGeom>
        </p:spPr>
      </p:pic>
      <p:pic>
        <p:nvPicPr>
          <p:cNvPr id="277" name=""/>
          <p:cNvPicPr>
            <a:picLocks noChangeAspect="1"/>
          </p:cNvPicPr>
          <p:nvPr/>
        </p:nvPicPr>
        <p:blipFill rotWithShape="1">
          <a:blip r:embed="rId3"/>
          <a:srcRect l="59550" t="54900" r="9440" b="19200"/>
          <a:stretch>
            <a:fillRect/>
          </a:stretch>
        </p:blipFill>
        <p:spPr>
          <a:xfrm>
            <a:off x="0" y="2188232"/>
            <a:ext cx="9144000" cy="42291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bldLvl="0" animBg="1" autoUpdateAnimBg="1"/>
      <p:bldP spid="277" grpId="1" bldLvl="0" animBg="1" autoUpdate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초기값</a:t>
            </a:r>
            <a:r>
              <a:rPr lang="en-US" altLang="ko-KR"/>
              <a:t> setting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 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22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79" name=""/>
          <p:cNvPicPr>
            <a:picLocks noChangeAspect="1"/>
          </p:cNvPicPr>
          <p:nvPr/>
        </p:nvPicPr>
        <p:blipFill rotWithShape="1">
          <a:blip r:embed="rId2"/>
          <a:srcRect l="59450" t="57700" r="17320" b="22000"/>
          <a:stretch>
            <a:fillRect/>
          </a:stretch>
        </p:blipFill>
        <p:spPr>
          <a:xfrm>
            <a:off x="0" y="1160748"/>
            <a:ext cx="9144000" cy="449450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im2col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 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23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80" name=""/>
          <p:cNvPicPr>
            <a:picLocks noChangeAspect="1"/>
          </p:cNvPicPr>
          <p:nvPr/>
        </p:nvPicPr>
        <p:blipFill rotWithShape="1">
          <a:blip r:embed="rId2"/>
          <a:srcRect l="18890" t="30140" r="24410" b="33740"/>
          <a:stretch>
            <a:fillRect/>
          </a:stretch>
        </p:blipFill>
        <p:spPr>
          <a:xfrm>
            <a:off x="0" y="800708"/>
            <a:ext cx="9144000" cy="327636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col2im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 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24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81" name=""/>
          <p:cNvPicPr>
            <a:picLocks noChangeAspect="1"/>
          </p:cNvPicPr>
          <p:nvPr/>
        </p:nvPicPr>
        <p:blipFill rotWithShape="1">
          <a:blip r:embed="rId2"/>
          <a:srcRect l="19100" t="26900" r="19680" b="37960"/>
          <a:stretch>
            <a:fillRect/>
          </a:stretch>
        </p:blipFill>
        <p:spPr>
          <a:xfrm>
            <a:off x="0" y="800708"/>
            <a:ext cx="9144000" cy="295232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컨볼루션 층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25</a:t>
            </a:fld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074" name="Picture 2" descr="C:\Users\why37\Desktop\컨볼루젼층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81450" y="844756"/>
            <a:ext cx="5162550" cy="6002338"/>
          </a:xfrm>
          <a:prstGeom prst="rect">
            <a:avLst/>
          </a:prstGeom>
          <a:noFill/>
        </p:spPr>
      </p:pic>
      <p:pic>
        <p:nvPicPr>
          <p:cNvPr id="3076" name="Picture 4" descr="C:\Users\why37\Desktop\컨볼루션층 처리과정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1628800"/>
            <a:ext cx="3851920" cy="3528392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풀링 층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26</a:t>
            </a:fld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098" name="Picture 2" descr="C:\Users\why37\Desktop\풀링층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43350" y="1149896"/>
            <a:ext cx="5200650" cy="4838700"/>
          </a:xfrm>
          <a:prstGeom prst="rect">
            <a:avLst/>
          </a:prstGeom>
          <a:noFill/>
        </p:spPr>
      </p:pic>
      <p:pic>
        <p:nvPicPr>
          <p:cNvPr id="4099" name="Picture 3" descr="C:\Users\why37\Desktop\풀링층설명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361" y="2056790"/>
            <a:ext cx="3874989" cy="2452330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전결합 은닉층</a:t>
            </a:r>
            <a:r>
              <a:rPr lang="en-US" altLang="ko-KR"/>
              <a:t>, </a:t>
            </a:r>
            <a:r>
              <a:rPr lang="ko-KR" altLang="en-US"/>
              <a:t>전결합</a:t>
            </a:r>
            <a:r>
              <a:rPr lang="en-US" altLang="ko-KR"/>
              <a:t> </a:t>
            </a:r>
            <a:r>
              <a:rPr lang="ko-KR" altLang="en-US"/>
              <a:t>출력층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27</a:t>
            </a:fld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122" name="Picture 2" descr="C:\Users\why37\Desktop\전결합 은닉층,출력층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48100" y="1196752"/>
            <a:ext cx="4514850" cy="5181600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전체 층의 순전파</a:t>
            </a:r>
            <a:r>
              <a:rPr lang="en-US" altLang="ko-KR"/>
              <a:t>, </a:t>
            </a:r>
            <a:r>
              <a:rPr lang="ko-KR" altLang="en-US"/>
              <a:t>역전파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28</a:t>
            </a:fld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6146" name="Picture 2" descr="C:\Users\why37\Desktop\순전파 역전파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51720" y="1052735"/>
            <a:ext cx="4905375" cy="5524501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데이터 훈련 및 테스트 값 오차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29</a:t>
            </a:fld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170" name="Picture 2" descr="C:\Users\why37\Desktop\결과출력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6654" y="836712"/>
            <a:ext cx="4210050" cy="6021288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컨볼루션 신경망의 개요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4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069722" y="1376772"/>
            <a:ext cx="5004556" cy="8280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3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이미지를 인식하는 특성</a:t>
            </a:r>
            <a:endParaRPr lang="ko-KR" altLang="en-US" sz="3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2"/>
          <a:srcRect l="64570" t="14300" r="10230" b="38800"/>
          <a:stretch>
            <a:fillRect/>
          </a:stretch>
        </p:blipFill>
        <p:spPr>
          <a:xfrm>
            <a:off x="143508" y="3429000"/>
            <a:ext cx="1650810" cy="1728191"/>
          </a:xfrm>
          <a:prstGeom prst="rect">
            <a:avLst/>
          </a:prstGeom>
        </p:spPr>
      </p:pic>
      <p:sp>
        <p:nvSpPr>
          <p:cNvPr id="95" name="타원 78"/>
          <p:cNvSpPr/>
          <p:nvPr/>
        </p:nvSpPr>
        <p:spPr>
          <a:xfrm>
            <a:off x="5093642" y="3250025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6" name="타원 79"/>
          <p:cNvSpPr/>
          <p:nvPr/>
        </p:nvSpPr>
        <p:spPr>
          <a:xfrm>
            <a:off x="5093642" y="3637208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7" name="타원 80"/>
          <p:cNvSpPr/>
          <p:nvPr/>
        </p:nvSpPr>
        <p:spPr>
          <a:xfrm>
            <a:off x="5093642" y="4037128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8" name="타원 81"/>
          <p:cNvSpPr/>
          <p:nvPr/>
        </p:nvSpPr>
        <p:spPr>
          <a:xfrm>
            <a:off x="5093642" y="4439177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9" name="타원 82"/>
          <p:cNvSpPr/>
          <p:nvPr/>
        </p:nvSpPr>
        <p:spPr>
          <a:xfrm>
            <a:off x="5093642" y="4830589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0" name="타원 181"/>
          <p:cNvSpPr/>
          <p:nvPr/>
        </p:nvSpPr>
        <p:spPr>
          <a:xfrm>
            <a:off x="6804248" y="3695210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타원 182"/>
          <p:cNvSpPr/>
          <p:nvPr/>
        </p:nvSpPr>
        <p:spPr>
          <a:xfrm>
            <a:off x="6804248" y="4086622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" name="타원 183"/>
          <p:cNvSpPr/>
          <p:nvPr/>
        </p:nvSpPr>
        <p:spPr>
          <a:xfrm>
            <a:off x="6804248" y="4473805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03" name="직선 화살표 연결선 224"/>
          <p:cNvCxnSpPr>
            <a:endCxn id="100" idx="2"/>
          </p:cNvCxnSpPr>
          <p:nvPr/>
        </p:nvCxnSpPr>
        <p:spPr>
          <a:xfrm>
            <a:off x="5582827" y="3429000"/>
            <a:ext cx="1221421" cy="46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225"/>
          <p:cNvCxnSpPr>
            <a:endCxn id="101" idx="2"/>
          </p:cNvCxnSpPr>
          <p:nvPr/>
        </p:nvCxnSpPr>
        <p:spPr>
          <a:xfrm>
            <a:off x="5582827" y="3429000"/>
            <a:ext cx="1221421" cy="85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228"/>
          <p:cNvCxnSpPr>
            <a:endCxn id="100" idx="2"/>
          </p:cNvCxnSpPr>
          <p:nvPr/>
        </p:nvCxnSpPr>
        <p:spPr>
          <a:xfrm>
            <a:off x="5582827" y="3429000"/>
            <a:ext cx="1221421" cy="46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232"/>
          <p:cNvCxnSpPr>
            <a:endCxn id="101" idx="2"/>
          </p:cNvCxnSpPr>
          <p:nvPr/>
        </p:nvCxnSpPr>
        <p:spPr>
          <a:xfrm>
            <a:off x="5573618" y="3837178"/>
            <a:ext cx="1230630" cy="44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235"/>
          <p:cNvCxnSpPr>
            <a:endCxn id="100" idx="2"/>
          </p:cNvCxnSpPr>
          <p:nvPr/>
        </p:nvCxnSpPr>
        <p:spPr>
          <a:xfrm>
            <a:off x="5573618" y="3837178"/>
            <a:ext cx="1230630" cy="53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236"/>
          <p:cNvCxnSpPr>
            <a:endCxn id="101" idx="2"/>
          </p:cNvCxnSpPr>
          <p:nvPr/>
        </p:nvCxnSpPr>
        <p:spPr>
          <a:xfrm>
            <a:off x="5573618" y="3837178"/>
            <a:ext cx="1230630" cy="44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243"/>
          <p:cNvCxnSpPr>
            <a:endCxn id="100" idx="2"/>
          </p:cNvCxnSpPr>
          <p:nvPr/>
        </p:nvCxnSpPr>
        <p:spPr>
          <a:xfrm flipV="1">
            <a:off x="5592036" y="3890918"/>
            <a:ext cx="1212212" cy="35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244"/>
          <p:cNvCxnSpPr>
            <a:endCxn id="101" idx="2"/>
          </p:cNvCxnSpPr>
          <p:nvPr/>
        </p:nvCxnSpPr>
        <p:spPr>
          <a:xfrm>
            <a:off x="5592036" y="4241838"/>
            <a:ext cx="1212212" cy="4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245"/>
          <p:cNvCxnSpPr>
            <a:endCxn id="102" idx="2"/>
          </p:cNvCxnSpPr>
          <p:nvPr/>
        </p:nvCxnSpPr>
        <p:spPr>
          <a:xfrm>
            <a:off x="5592036" y="4241837"/>
            <a:ext cx="1212212" cy="4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253"/>
          <p:cNvCxnSpPr>
            <a:endCxn id="100" idx="2"/>
          </p:cNvCxnSpPr>
          <p:nvPr/>
        </p:nvCxnSpPr>
        <p:spPr>
          <a:xfrm flipV="1">
            <a:off x="5564409" y="3890918"/>
            <a:ext cx="1239839" cy="74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254"/>
          <p:cNvCxnSpPr>
            <a:endCxn id="101" idx="2"/>
          </p:cNvCxnSpPr>
          <p:nvPr/>
        </p:nvCxnSpPr>
        <p:spPr>
          <a:xfrm flipV="1">
            <a:off x="5564409" y="4282329"/>
            <a:ext cx="1239839" cy="352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255"/>
          <p:cNvCxnSpPr>
            <a:endCxn id="102" idx="2"/>
          </p:cNvCxnSpPr>
          <p:nvPr/>
        </p:nvCxnSpPr>
        <p:spPr>
          <a:xfrm>
            <a:off x="5564409" y="4634889"/>
            <a:ext cx="1239839" cy="3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263"/>
          <p:cNvCxnSpPr>
            <a:endCxn id="100" idx="2"/>
          </p:cNvCxnSpPr>
          <p:nvPr/>
        </p:nvCxnSpPr>
        <p:spPr>
          <a:xfrm flipV="1">
            <a:off x="5582827" y="3890918"/>
            <a:ext cx="1221421" cy="114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264"/>
          <p:cNvCxnSpPr>
            <a:endCxn id="101" idx="2"/>
          </p:cNvCxnSpPr>
          <p:nvPr/>
        </p:nvCxnSpPr>
        <p:spPr>
          <a:xfrm flipV="1">
            <a:off x="5582827" y="4282329"/>
            <a:ext cx="1221421" cy="75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265"/>
          <p:cNvCxnSpPr>
            <a:endCxn id="102" idx="2"/>
          </p:cNvCxnSpPr>
          <p:nvPr/>
        </p:nvCxnSpPr>
        <p:spPr>
          <a:xfrm flipV="1">
            <a:off x="5582827" y="4669513"/>
            <a:ext cx="1221421" cy="36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"/>
          <p:cNvSpPr/>
          <p:nvPr/>
        </p:nvSpPr>
        <p:spPr>
          <a:xfrm>
            <a:off x="3095836" y="2780928"/>
            <a:ext cx="1008112" cy="306034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3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컨</a:t>
            </a:r>
            <a:endParaRPr lang="ko-KR" altLang="en-US" sz="3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3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볼</a:t>
            </a:r>
            <a:endParaRPr lang="ko-KR" altLang="en-US" sz="3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3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루</a:t>
            </a:r>
            <a:endParaRPr lang="ko-KR" altLang="en-US" sz="3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3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션</a:t>
            </a:r>
            <a:endParaRPr lang="ko-KR" altLang="en-US" sz="3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3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층</a:t>
            </a:r>
            <a:endParaRPr lang="ko-KR" altLang="en-US" sz="3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2015716" y="4041068"/>
            <a:ext cx="864096" cy="468052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4175956" y="4041068"/>
            <a:ext cx="864096" cy="468052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5472100" y="5337212"/>
            <a:ext cx="1440000" cy="50400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전결합층</a:t>
            </a:r>
            <a:endParaRPr lang="ko-KR" altLang="en-US" sz="2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23" name=""/>
          <p:cNvSpPr/>
          <p:nvPr/>
        </p:nvSpPr>
        <p:spPr>
          <a:xfrm>
            <a:off x="7380312" y="4041068"/>
            <a:ext cx="612068" cy="468052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7848364" y="3717088"/>
            <a:ext cx="1440000" cy="1260084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90.1 고양이</a:t>
            </a:r>
            <a:endParaRPr lang="ko-KR" altLang="en-US" sz="1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5.2 강아지</a:t>
            </a:r>
            <a:endParaRPr lang="ko-KR" altLang="en-US" sz="1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4.7 쥐</a:t>
            </a:r>
            <a:endParaRPr lang="ko-KR" altLang="en-US" sz="1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결과 값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30</a:t>
            </a:fld>
            <a:endParaRPr lang="en-US" alt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0242" name="Picture 2" descr="C:\Users\why37\Desktop\최종값 오차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87624" y="1571625"/>
            <a:ext cx="7056784" cy="4755917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CNN</a:t>
            </a:r>
            <a:r>
              <a:rPr lang="ko-KR" altLang="en-US"/>
              <a:t>의 구조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5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-1907443" y="1135668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050" name=""/>
          <p:cNvSpPr/>
          <p:nvPr/>
        </p:nvSpPr>
        <p:spPr>
          <a:xfrm>
            <a:off x="251520" y="3248980"/>
            <a:ext cx="1080120" cy="10441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이미지</a:t>
            </a:r>
            <a:endParaRPr lang="ko-KR" altLang="en-US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051" name=""/>
          <p:cNvSpPr/>
          <p:nvPr/>
        </p:nvSpPr>
        <p:spPr>
          <a:xfrm>
            <a:off x="6156176" y="2276872"/>
            <a:ext cx="1512168" cy="273630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052" name=""/>
          <p:cNvSpPr/>
          <p:nvPr/>
        </p:nvSpPr>
        <p:spPr>
          <a:xfrm>
            <a:off x="3671900" y="2528900"/>
            <a:ext cx="1152128" cy="22682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풀링층</a:t>
            </a:r>
            <a:endParaRPr lang="ko-KR" altLang="en-US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053" name=""/>
          <p:cNvSpPr/>
          <p:nvPr/>
        </p:nvSpPr>
        <p:spPr>
          <a:xfrm>
            <a:off x="6336196" y="2528900"/>
            <a:ext cx="1152128" cy="22682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전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결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합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층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054" name=""/>
          <p:cNvSpPr/>
          <p:nvPr/>
        </p:nvSpPr>
        <p:spPr>
          <a:xfrm>
            <a:off x="1727684" y="2024844"/>
            <a:ext cx="3348372" cy="3456384"/>
          </a:xfrm>
          <a:prstGeom prst="rect">
            <a:avLst/>
          </a:prstGeom>
          <a:noFill/>
          <a:ln algn="ctr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055" name=""/>
          <p:cNvCxnSpPr>
            <a:stCxn id="2050" idx="3"/>
            <a:endCxn id="2054" idx="1"/>
          </p:cNvCxnSpPr>
          <p:nvPr/>
        </p:nvCxnSpPr>
        <p:spPr>
          <a:xfrm flipV="1">
            <a:off x="1331640" y="3753036"/>
            <a:ext cx="396044" cy="180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056" name=""/>
          <p:cNvSpPr/>
          <p:nvPr/>
        </p:nvSpPr>
        <p:spPr>
          <a:xfrm>
            <a:off x="2159732" y="2852936"/>
            <a:ext cx="792088" cy="16201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8181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컨</a:t>
            </a:r>
            <a:endParaRPr lang="ko-KR" altLang="en-US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볼</a:t>
            </a:r>
            <a:endParaRPr lang="ko-KR" altLang="en-US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루</a:t>
            </a:r>
            <a:endParaRPr lang="ko-KR" altLang="en-US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션</a:t>
            </a:r>
            <a:endParaRPr lang="ko-KR" altLang="en-US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층</a:t>
            </a:r>
            <a:endParaRPr lang="ko-KR" altLang="en-US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057" name=""/>
          <p:cNvSpPr/>
          <p:nvPr/>
        </p:nvSpPr>
        <p:spPr>
          <a:xfrm>
            <a:off x="2015716" y="4905164"/>
            <a:ext cx="1008112" cy="396044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반복</a:t>
            </a:r>
            <a:endParaRPr lang="ko-KR" altLang="en-US" sz="1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058" name=""/>
          <p:cNvSpPr/>
          <p:nvPr/>
        </p:nvSpPr>
        <p:spPr>
          <a:xfrm>
            <a:off x="3167844" y="3609020"/>
            <a:ext cx="504056" cy="396044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059" name=""/>
          <p:cNvSpPr/>
          <p:nvPr/>
        </p:nvSpPr>
        <p:spPr>
          <a:xfrm>
            <a:off x="5184068" y="3573016"/>
            <a:ext cx="900100" cy="5400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060" name=""/>
          <p:cNvSpPr/>
          <p:nvPr/>
        </p:nvSpPr>
        <p:spPr>
          <a:xfrm>
            <a:off x="6372200" y="5193196"/>
            <a:ext cx="1008112" cy="396044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반복</a:t>
            </a:r>
            <a:endParaRPr lang="ko-KR" altLang="en-US" sz="1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061" name=""/>
          <p:cNvSpPr/>
          <p:nvPr/>
        </p:nvSpPr>
        <p:spPr>
          <a:xfrm>
            <a:off x="1979712" y="2528900"/>
            <a:ext cx="1152128" cy="226825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062" name=""/>
          <p:cNvCxnSpPr/>
          <p:nvPr/>
        </p:nvCxnSpPr>
        <p:spPr>
          <a:xfrm>
            <a:off x="7812360" y="2996952"/>
            <a:ext cx="61206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063" name=""/>
          <p:cNvCxnSpPr/>
          <p:nvPr/>
        </p:nvCxnSpPr>
        <p:spPr>
          <a:xfrm>
            <a:off x="7812360" y="3717032"/>
            <a:ext cx="61206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064" name=""/>
          <p:cNvCxnSpPr/>
          <p:nvPr/>
        </p:nvCxnSpPr>
        <p:spPr>
          <a:xfrm>
            <a:off x="7848364" y="4365104"/>
            <a:ext cx="61206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컨볼루션 층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5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lvl="8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98" name=""/>
          <p:cNvSpPr/>
          <p:nvPr/>
        </p:nvSpPr>
        <p:spPr>
          <a:xfrm>
            <a:off x="2186735" y="1340768"/>
            <a:ext cx="4770530" cy="8280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입력되는 이미지에 여러 개의 </a:t>
            </a:r>
            <a:r>
              <a:rPr lang="en-US" altLang="ko-KR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filter</a:t>
            </a: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처리</a:t>
            </a:r>
            <a:endParaRPr lang="ko-KR" altLang="en-US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99" name=""/>
          <p:cNvPicPr>
            <a:picLocks noChangeAspect="1"/>
          </p:cNvPicPr>
          <p:nvPr/>
        </p:nvPicPr>
        <p:blipFill rotWithShape="1">
          <a:blip r:embed="rId2"/>
          <a:srcRect l="24410" t="27600" r="38580" b="54200"/>
          <a:stretch>
            <a:fillRect/>
          </a:stretch>
        </p:blipFill>
        <p:spPr>
          <a:xfrm>
            <a:off x="1340641" y="3140968"/>
            <a:ext cx="6462718" cy="1787560"/>
          </a:xfrm>
          <a:prstGeom prst="rect">
            <a:avLst/>
          </a:prstGeom>
        </p:spPr>
      </p:pic>
      <p:sp>
        <p:nvSpPr>
          <p:cNvPr id="101" name=""/>
          <p:cNvSpPr/>
          <p:nvPr/>
        </p:nvSpPr>
        <p:spPr>
          <a:xfrm>
            <a:off x="3311860" y="4653136"/>
            <a:ext cx="2520280" cy="864096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5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각 숫자는 색상에 해당</a:t>
            </a:r>
            <a:endParaRPr lang="ko-KR" altLang="en-US" sz="15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00" name=""/>
          <p:cNvPicPr>
            <a:picLocks noChangeAspect="1"/>
          </p:cNvPicPr>
          <p:nvPr/>
        </p:nvPicPr>
        <p:blipFill rotWithShape="1">
          <a:blip r:embed="rId3"/>
          <a:srcRect l="23230" t="32500" r="37010" b="26200"/>
          <a:stretch>
            <a:fillRect/>
          </a:stretch>
        </p:blipFill>
        <p:spPr>
          <a:xfrm>
            <a:off x="629562" y="1125991"/>
            <a:ext cx="7884876" cy="460601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ldLvl="0" animBg="1" autoUpdate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컨볼루션층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7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grpSp>
        <p:nvGrpSpPr>
          <p:cNvPr id="99" name=""/>
          <p:cNvGrpSpPr/>
          <p:nvPr/>
        </p:nvGrpSpPr>
        <p:grpSpPr>
          <a:xfrm rot="0">
            <a:off x="0" y="1137964"/>
            <a:ext cx="7848364" cy="3803204"/>
            <a:chOff x="863587" y="1101960"/>
            <a:chExt cx="7848364" cy="3803204"/>
          </a:xfrm>
        </p:grpSpPr>
        <p:pic>
          <p:nvPicPr>
            <p:cNvPr id="95" name=""/>
            <p:cNvPicPr>
              <a:picLocks noChangeAspect="1"/>
            </p:cNvPicPr>
            <p:nvPr/>
          </p:nvPicPr>
          <p:blipFill rotWithShape="1">
            <a:blip r:embed="rId2"/>
            <a:srcRect l="17710" t="25500" r="31890" b="24800"/>
            <a:stretch>
              <a:fillRect/>
            </a:stretch>
          </p:blipFill>
          <p:spPr>
            <a:xfrm>
              <a:off x="1565666" y="1101960"/>
              <a:ext cx="6012668" cy="3335151"/>
            </a:xfrm>
            <a:prstGeom prst="rect">
              <a:avLst/>
            </a:prstGeom>
          </p:spPr>
        </p:pic>
        <p:sp>
          <p:nvSpPr>
            <p:cNvPr id="96" name=""/>
            <p:cNvSpPr/>
            <p:nvPr/>
          </p:nvSpPr>
          <p:spPr>
            <a:xfrm>
              <a:off x="863587" y="3176972"/>
              <a:ext cx="1800200" cy="792088"/>
            </a:xfrm>
            <a:prstGeom prst="rect">
              <a:avLst/>
            </a:prstGeom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en-US" altLang="ko-KR" sz="1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color</a:t>
              </a:r>
              <a:r>
                <a:rPr lang="ko-KR" altLang="en-US" sz="1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 이미지는</a:t>
              </a:r>
              <a:endPara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en-US" altLang="ko-KR" sz="1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RGB</a:t>
              </a:r>
              <a:r>
                <a:rPr lang="ko-KR" altLang="en-US" sz="1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로 구분(</a:t>
              </a:r>
              <a:r>
                <a:rPr lang="en-US" altLang="ko-KR" sz="1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channel</a:t>
              </a:r>
              <a:r>
                <a:rPr lang="ko-KR" altLang="en-US" sz="1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수 3)</a:t>
              </a:r>
              <a:endPara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97" name=""/>
            <p:cNvSpPr/>
            <p:nvPr/>
          </p:nvSpPr>
          <p:spPr>
            <a:xfrm>
              <a:off x="6911752" y="4113076"/>
              <a:ext cx="1800200" cy="792088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en-US" altLang="ko-KR" sz="12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filter</a:t>
              </a:r>
              <a:r>
                <a:rPr lang="ko-KR" altLang="en-US" sz="12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 개수 = 편향 개수</a:t>
              </a:r>
              <a:endParaRPr lang="ko-KR" altLang="en-US" sz="1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pic>
        <p:nvPicPr>
          <p:cNvPr id="98" name=""/>
          <p:cNvPicPr>
            <a:picLocks noChangeAspect="1"/>
          </p:cNvPicPr>
          <p:nvPr/>
        </p:nvPicPr>
        <p:blipFill rotWithShape="1">
          <a:blip r:embed="rId3"/>
          <a:srcRect l="55910" t="29700" r="25980" b="29000"/>
          <a:stretch>
            <a:fillRect/>
          </a:stretch>
        </p:blipFill>
        <p:spPr>
          <a:xfrm>
            <a:off x="6673759" y="1232756"/>
            <a:ext cx="2470240" cy="316835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풀링층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8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100" name=""/>
          <p:cNvSpPr/>
          <p:nvPr/>
        </p:nvSpPr>
        <p:spPr>
          <a:xfrm>
            <a:off x="1259632" y="1340768"/>
            <a:ext cx="6624736" cy="122413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각 영역의 대표하는 값을 추출해 새로운 이미지 생성</a:t>
            </a:r>
            <a:endParaRPr lang="ko-KR" altLang="en-US" sz="2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2"/>
          <a:srcRect l="18110" t="50000" r="50000" b="29000"/>
          <a:stretch>
            <a:fillRect/>
          </a:stretch>
        </p:blipFill>
        <p:spPr>
          <a:xfrm>
            <a:off x="1835696" y="2898274"/>
            <a:ext cx="4932548" cy="1826869"/>
          </a:xfrm>
          <a:prstGeom prst="rect">
            <a:avLst/>
          </a:prstGeom>
        </p:spPr>
      </p:pic>
      <p:sp>
        <p:nvSpPr>
          <p:cNvPr id="102" name=""/>
          <p:cNvSpPr/>
          <p:nvPr/>
        </p:nvSpPr>
        <p:spPr>
          <a:xfrm>
            <a:off x="4247964" y="3302986"/>
            <a:ext cx="972108" cy="252028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맥스풀링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패딩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9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100" name=""/>
          <p:cNvSpPr/>
          <p:nvPr/>
        </p:nvSpPr>
        <p:spPr>
          <a:xfrm>
            <a:off x="1763688" y="1340768"/>
            <a:ext cx="5616624" cy="10441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입력되는 이미지에 픽셀을 덮는 방법</a:t>
            </a:r>
            <a:endParaRPr lang="ko-KR" altLang="en-US" sz="2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2"/>
          <a:srcRect l="23230" t="52100" r="44490" b="24800"/>
          <a:stretch>
            <a:fillRect/>
          </a:stretch>
        </p:blipFill>
        <p:spPr>
          <a:xfrm>
            <a:off x="1592669" y="2471161"/>
            <a:ext cx="5958662" cy="2397998"/>
          </a:xfrm>
          <a:prstGeom prst="rect">
            <a:avLst/>
          </a:prstGeom>
        </p:spPr>
      </p:pic>
      <p:sp>
        <p:nvSpPr>
          <p:cNvPr id="104" name=""/>
          <p:cNvSpPr/>
          <p:nvPr/>
        </p:nvSpPr>
        <p:spPr>
          <a:xfrm>
            <a:off x="1115616" y="4797152"/>
            <a:ext cx="6696744" cy="1008112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컨볼루션 처리해도 이미지 크기가 변하지 않게 하기 위해 사용</a:t>
            </a:r>
            <a:endParaRPr lang="ko-KR" altLang="en-US" sz="17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스트라이드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10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100" name=""/>
          <p:cNvSpPr/>
          <p:nvPr/>
        </p:nvSpPr>
        <p:spPr>
          <a:xfrm>
            <a:off x="1763688" y="1340768"/>
            <a:ext cx="5616624" cy="10441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컨볼루션에서 필터가 이동하는 간격</a:t>
            </a:r>
            <a:endParaRPr lang="ko-KR" altLang="en-US" sz="2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1223628" y="5193196"/>
            <a:ext cx="6696744" cy="1008112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이미지가 매우 크면 </a:t>
            </a:r>
            <a:r>
              <a:rPr lang="en-US" altLang="ko-KR" sz="17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stride</a:t>
            </a:r>
            <a:r>
              <a:rPr lang="ko-KR" altLang="en-US" sz="17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를 크게 설정</a:t>
            </a:r>
            <a:endParaRPr lang="ko-KR" altLang="en-US" sz="17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일반적으로는 1로 설정</a:t>
            </a:r>
            <a:endParaRPr lang="ko-KR" altLang="en-US" sz="17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2"/>
          <a:srcRect l="17710" t="25500" r="46460" b="38800"/>
          <a:stretch>
            <a:fillRect/>
          </a:stretch>
        </p:blipFill>
        <p:spPr>
          <a:xfrm rot="21598408">
            <a:off x="2303748" y="2506743"/>
            <a:ext cx="4536504" cy="254243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함초롬바탕"/>
        <a:ea typeface="함초롬바탕"/>
        <a:cs typeface=""/>
      </a:majorFont>
      <a:minorFont>
        <a:latin typeface="함초롬바탕"/>
        <a:ea typeface="함초롬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spcBef>
            <a:spcPct val="0"/>
          </a:spcBef>
          <a:spcAft>
            <a:spcPct val="0"/>
          </a:spcAft>
          <a:buClrTx/>
          <a:buNone/>
          <a:defRPr kumimoji="1" sz="1000" b="1" i="0" u="none" strike="noStrike" cap="none" normalizeH="0" baseline="0" dirty="0" smtClean="0">
            <a:solidFill>
              <a:schemeClr val="tx1"/>
            </a:solidFill>
            <a:latin typeface="맑은 고딕"/>
            <a:ea typeface="맑은 고딕"/>
            <a:cs typeface="Arial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</a:ln>
        <a:effectLst/>
      </a:spPr>
      <a:bodyPr/>
      <a:lstStyle/>
    </a:ln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430</ep:Words>
  <ep:PresentationFormat>화면 슬라이드 쇼(4:3)</ep:PresentationFormat>
  <ep:Paragraphs>134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2_기본 디자인</vt:lpstr>
      <vt:lpstr>컨볼루션 신경망(CNN) 구현  2020. 08. 21</vt:lpstr>
      <vt:lpstr>목차</vt:lpstr>
      <vt:lpstr>컨볼루션 신경망의 개요</vt:lpstr>
      <vt:lpstr>컨볼루션 신경망의 개요</vt:lpstr>
      <vt:lpstr>컨볼루션 층</vt:lpstr>
      <vt:lpstr>컨볼루션 층</vt:lpstr>
      <vt:lpstr>컨볼루션층</vt:lpstr>
      <vt:lpstr>풀링층</vt:lpstr>
      <vt:lpstr>패딩</vt:lpstr>
      <vt:lpstr>스트라이드</vt:lpstr>
      <vt:lpstr>im2col &amp; col2im</vt:lpstr>
      <vt:lpstr>im2col</vt:lpstr>
      <vt:lpstr>im2col</vt:lpstr>
      <vt:lpstr>im2col 예시</vt:lpstr>
      <vt:lpstr>col2im</vt:lpstr>
      <vt:lpstr>col2im</vt:lpstr>
      <vt:lpstr>컨볼루션 신경망 구현</vt:lpstr>
      <vt:lpstr>컨볼루션 신경망 구현</vt:lpstr>
      <vt:lpstr>컨볼루션 신경망 구현</vt:lpstr>
      <vt:lpstr>CNN code</vt:lpstr>
      <vt:lpstr>data setting</vt:lpstr>
      <vt:lpstr>초기값 setting</vt:lpstr>
      <vt:lpstr>im2col</vt:lpstr>
      <vt:lpstr>col2im</vt:lpstr>
      <vt:lpstr>컨볼루션 층</vt:lpstr>
      <vt:lpstr>풀링 층</vt:lpstr>
      <vt:lpstr>전결합 은닉층, 전결합 출력층</vt:lpstr>
      <vt:lpstr>전체 층의 순전파, 역전파</vt:lpstr>
      <vt:lpstr>데이터 훈련 및 테스트 값 오차</vt:lpstr>
      <vt:lpstr>슬라이드 30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2011-12-16T10:10:59.000</dcterms:created>
  <dc:creator>Windows 사용자</dc:creator>
  <cp:lastModifiedBy>ROOT181018</cp:lastModifiedBy>
  <dcterms:modified xsi:type="dcterms:W3CDTF">2020-08-21T06:27:39.176</dcterms:modified>
  <cp:revision>1960</cp:revision>
  <dc:title>슬라이드 1</dc:title>
</cp:coreProperties>
</file>